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60" r:id="rId3"/>
    <p:sldId id="258" r:id="rId4"/>
    <p:sldId id="259" r:id="rId5"/>
    <p:sldId id="266" r:id="rId6"/>
    <p:sldId id="264" r:id="rId7"/>
    <p:sldId id="261" r:id="rId8"/>
    <p:sldId id="267" r:id="rId9"/>
    <p:sldId id="265" r:id="rId10"/>
    <p:sldId id="269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53"/>
    <p:restoredTop sz="95820"/>
  </p:normalViewPr>
  <p:slideViewPr>
    <p:cSldViewPr snapToGrid="0" snapToObjects="1">
      <p:cViewPr varScale="1">
        <p:scale>
          <a:sx n="90" d="100"/>
          <a:sy n="90" d="100"/>
        </p:scale>
        <p:origin x="232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B6F702-6C58-4434-AEFB-A880A6E37108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1634B81-9CB0-4018-B817-98443A0C4233}">
      <dgm:prSet/>
      <dgm:spPr/>
      <dgm:t>
        <a:bodyPr/>
        <a:lstStyle/>
        <a:p>
          <a:r>
            <a:rPr lang="en-US" dirty="0"/>
            <a:t>Modified Transformer model with a simple decoder (custom model not yet published)</a:t>
          </a:r>
        </a:p>
      </dgm:t>
    </dgm:pt>
    <dgm:pt modelId="{24323567-B70F-4D1A-87F5-69532EA3C3EF}" type="parTrans" cxnId="{12EA94FA-7882-4327-938D-5AC428A88C20}">
      <dgm:prSet/>
      <dgm:spPr/>
      <dgm:t>
        <a:bodyPr/>
        <a:lstStyle/>
        <a:p>
          <a:endParaRPr lang="en-US"/>
        </a:p>
      </dgm:t>
    </dgm:pt>
    <dgm:pt modelId="{D8CA9CB4-4765-47D6-B3C4-78C31EEDA17B}" type="sibTrans" cxnId="{12EA94FA-7882-4327-938D-5AC428A88C20}">
      <dgm:prSet/>
      <dgm:spPr/>
      <dgm:t>
        <a:bodyPr/>
        <a:lstStyle/>
        <a:p>
          <a:endParaRPr lang="en-US"/>
        </a:p>
      </dgm:t>
    </dgm:pt>
    <dgm:pt modelId="{D58F9D89-F0C9-4DF1-944D-EBC76FCB96A7}">
      <dgm:prSet/>
      <dgm:spPr/>
      <dgm:t>
        <a:bodyPr/>
        <a:lstStyle/>
        <a:p>
          <a:r>
            <a:rPr lang="en-US" dirty="0"/>
            <a:t>Dual-Stage Attention-Based Recurrent Neural Net for Time Series Prediction (Qin et al 2017) + additional dropout</a:t>
          </a:r>
        </a:p>
      </dgm:t>
    </dgm:pt>
    <dgm:pt modelId="{EC2FCFC0-7983-464B-8886-1A2B301E5A68}" type="parTrans" cxnId="{D3F9A0C1-BF8E-462B-9D93-036440E1D9F1}">
      <dgm:prSet/>
      <dgm:spPr/>
      <dgm:t>
        <a:bodyPr/>
        <a:lstStyle/>
        <a:p>
          <a:endParaRPr lang="en-US"/>
        </a:p>
      </dgm:t>
    </dgm:pt>
    <dgm:pt modelId="{3F99BA19-1E3E-40B7-89DC-65E4F10581C2}" type="sibTrans" cxnId="{D3F9A0C1-BF8E-462B-9D93-036440E1D9F1}">
      <dgm:prSet/>
      <dgm:spPr/>
      <dgm:t>
        <a:bodyPr/>
        <a:lstStyle/>
        <a:p>
          <a:endParaRPr lang="en-US"/>
        </a:p>
      </dgm:t>
    </dgm:pt>
    <dgm:pt modelId="{8FB65813-2348-4E5A-B371-6FCA02FCCA3B}">
      <dgm:prSet/>
      <dgm:spPr/>
      <dgm:t>
        <a:bodyPr/>
        <a:lstStyle/>
        <a:p>
          <a:r>
            <a:rPr lang="en-US" dirty="0"/>
            <a:t>Dual self attention for multivariate forecasting (Huan et al 2019) + additional dropout </a:t>
          </a:r>
        </a:p>
      </dgm:t>
    </dgm:pt>
    <dgm:pt modelId="{00977517-E174-4AE7-B926-A14744A18433}" type="parTrans" cxnId="{8AFBD050-DACD-46C3-9CBD-2B0E7DFDCE6B}">
      <dgm:prSet/>
      <dgm:spPr/>
      <dgm:t>
        <a:bodyPr/>
        <a:lstStyle/>
        <a:p>
          <a:endParaRPr lang="en-US"/>
        </a:p>
      </dgm:t>
    </dgm:pt>
    <dgm:pt modelId="{4EEE0ECA-4E59-4CF3-8C45-1581B498CBA1}" type="sibTrans" cxnId="{8AFBD050-DACD-46C3-9CBD-2B0E7DFDCE6B}">
      <dgm:prSet/>
      <dgm:spPr/>
      <dgm:t>
        <a:bodyPr/>
        <a:lstStyle/>
        <a:p>
          <a:endParaRPr lang="en-US"/>
        </a:p>
      </dgm:t>
    </dgm:pt>
    <dgm:pt modelId="{56CE990E-2066-47FA-9B67-4F2108805B88}">
      <dgm:prSet/>
      <dgm:spPr/>
      <dgm:t>
        <a:bodyPr/>
        <a:lstStyle/>
        <a:p>
          <a:r>
            <a:rPr lang="en-US" dirty="0"/>
            <a:t>Temporal Fusion Transformers (Lim et al 2019)  + additional dropout </a:t>
          </a:r>
        </a:p>
      </dgm:t>
    </dgm:pt>
    <dgm:pt modelId="{EB602F94-8738-444C-94CC-454EF8608A7A}" type="parTrans" cxnId="{9459B420-9868-416B-B49A-9BFE43C685F2}">
      <dgm:prSet/>
      <dgm:spPr/>
      <dgm:t>
        <a:bodyPr/>
        <a:lstStyle/>
        <a:p>
          <a:endParaRPr lang="en-US"/>
        </a:p>
      </dgm:t>
    </dgm:pt>
    <dgm:pt modelId="{A9404BEE-3EEB-4871-B3D8-42C485AA9D8C}" type="sibTrans" cxnId="{9459B420-9868-416B-B49A-9BFE43C685F2}">
      <dgm:prSet/>
      <dgm:spPr/>
      <dgm:t>
        <a:bodyPr/>
        <a:lstStyle/>
        <a:p>
          <a:endParaRPr lang="en-US"/>
        </a:p>
      </dgm:t>
    </dgm:pt>
    <dgm:pt modelId="{7BEE7239-7517-2046-A0CA-30051150595C}" type="pres">
      <dgm:prSet presAssocID="{A5B6F702-6C58-4434-AEFB-A880A6E37108}" presName="vert0" presStyleCnt="0">
        <dgm:presLayoutVars>
          <dgm:dir/>
          <dgm:animOne val="branch"/>
          <dgm:animLvl val="lvl"/>
        </dgm:presLayoutVars>
      </dgm:prSet>
      <dgm:spPr/>
    </dgm:pt>
    <dgm:pt modelId="{5EBEB74C-6A7E-C447-997B-56D2BE7DCF4B}" type="pres">
      <dgm:prSet presAssocID="{41634B81-9CB0-4018-B817-98443A0C4233}" presName="thickLine" presStyleLbl="alignNode1" presStyleIdx="0" presStyleCnt="4"/>
      <dgm:spPr/>
    </dgm:pt>
    <dgm:pt modelId="{44D83C83-9CE5-FE42-80D3-A22D2DAE8F56}" type="pres">
      <dgm:prSet presAssocID="{41634B81-9CB0-4018-B817-98443A0C4233}" presName="horz1" presStyleCnt="0"/>
      <dgm:spPr/>
    </dgm:pt>
    <dgm:pt modelId="{462BE64A-9035-0E44-8917-7B9CB3BC99E6}" type="pres">
      <dgm:prSet presAssocID="{41634B81-9CB0-4018-B817-98443A0C4233}" presName="tx1" presStyleLbl="revTx" presStyleIdx="0" presStyleCnt="4"/>
      <dgm:spPr/>
    </dgm:pt>
    <dgm:pt modelId="{8EA317F2-4A12-2146-87DB-2F333E6124BE}" type="pres">
      <dgm:prSet presAssocID="{41634B81-9CB0-4018-B817-98443A0C4233}" presName="vert1" presStyleCnt="0"/>
      <dgm:spPr/>
    </dgm:pt>
    <dgm:pt modelId="{DD684379-F62C-C647-96C5-E841B3CA5F6B}" type="pres">
      <dgm:prSet presAssocID="{D58F9D89-F0C9-4DF1-944D-EBC76FCB96A7}" presName="thickLine" presStyleLbl="alignNode1" presStyleIdx="1" presStyleCnt="4"/>
      <dgm:spPr/>
    </dgm:pt>
    <dgm:pt modelId="{B10872CB-A4DE-5A4E-9974-D00B6AC892EF}" type="pres">
      <dgm:prSet presAssocID="{D58F9D89-F0C9-4DF1-944D-EBC76FCB96A7}" presName="horz1" presStyleCnt="0"/>
      <dgm:spPr/>
    </dgm:pt>
    <dgm:pt modelId="{71683868-B275-C44D-859D-D135783F8D13}" type="pres">
      <dgm:prSet presAssocID="{D58F9D89-F0C9-4DF1-944D-EBC76FCB96A7}" presName="tx1" presStyleLbl="revTx" presStyleIdx="1" presStyleCnt="4"/>
      <dgm:spPr/>
    </dgm:pt>
    <dgm:pt modelId="{3A10F1F2-59FC-9E43-B63D-EC71616B6731}" type="pres">
      <dgm:prSet presAssocID="{D58F9D89-F0C9-4DF1-944D-EBC76FCB96A7}" presName="vert1" presStyleCnt="0"/>
      <dgm:spPr/>
    </dgm:pt>
    <dgm:pt modelId="{0E7DF4B1-08FF-3041-846F-1043FEDD8DF1}" type="pres">
      <dgm:prSet presAssocID="{8FB65813-2348-4E5A-B371-6FCA02FCCA3B}" presName="thickLine" presStyleLbl="alignNode1" presStyleIdx="2" presStyleCnt="4"/>
      <dgm:spPr/>
    </dgm:pt>
    <dgm:pt modelId="{0E2210C2-326C-B64F-AE77-6A5619F492A6}" type="pres">
      <dgm:prSet presAssocID="{8FB65813-2348-4E5A-B371-6FCA02FCCA3B}" presName="horz1" presStyleCnt="0"/>
      <dgm:spPr/>
    </dgm:pt>
    <dgm:pt modelId="{974A1278-848E-1F48-972C-390E2055B4B5}" type="pres">
      <dgm:prSet presAssocID="{8FB65813-2348-4E5A-B371-6FCA02FCCA3B}" presName="tx1" presStyleLbl="revTx" presStyleIdx="2" presStyleCnt="4"/>
      <dgm:spPr/>
    </dgm:pt>
    <dgm:pt modelId="{BB3E5233-4C46-E740-85D5-562FF781EBB4}" type="pres">
      <dgm:prSet presAssocID="{8FB65813-2348-4E5A-B371-6FCA02FCCA3B}" presName="vert1" presStyleCnt="0"/>
      <dgm:spPr/>
    </dgm:pt>
    <dgm:pt modelId="{2C434189-EEF8-534A-ACE6-C963390F6A41}" type="pres">
      <dgm:prSet presAssocID="{56CE990E-2066-47FA-9B67-4F2108805B88}" presName="thickLine" presStyleLbl="alignNode1" presStyleIdx="3" presStyleCnt="4"/>
      <dgm:spPr/>
    </dgm:pt>
    <dgm:pt modelId="{FE0ABBA3-95F6-5C48-B463-71E9F87C8FD1}" type="pres">
      <dgm:prSet presAssocID="{56CE990E-2066-47FA-9B67-4F2108805B88}" presName="horz1" presStyleCnt="0"/>
      <dgm:spPr/>
    </dgm:pt>
    <dgm:pt modelId="{C68254CD-40EF-A441-9810-7D9D30487F7D}" type="pres">
      <dgm:prSet presAssocID="{56CE990E-2066-47FA-9B67-4F2108805B88}" presName="tx1" presStyleLbl="revTx" presStyleIdx="3" presStyleCnt="4"/>
      <dgm:spPr/>
    </dgm:pt>
    <dgm:pt modelId="{5C38165F-9018-254D-A986-A3133BDFBA04}" type="pres">
      <dgm:prSet presAssocID="{56CE990E-2066-47FA-9B67-4F2108805B88}" presName="vert1" presStyleCnt="0"/>
      <dgm:spPr/>
    </dgm:pt>
  </dgm:ptLst>
  <dgm:cxnLst>
    <dgm:cxn modelId="{9459B420-9868-416B-B49A-9BFE43C685F2}" srcId="{A5B6F702-6C58-4434-AEFB-A880A6E37108}" destId="{56CE990E-2066-47FA-9B67-4F2108805B88}" srcOrd="3" destOrd="0" parTransId="{EB602F94-8738-444C-94CC-454EF8608A7A}" sibTransId="{A9404BEE-3EEB-4871-B3D8-42C485AA9D8C}"/>
    <dgm:cxn modelId="{AE5C3225-8B23-D64A-AACD-124B296820A9}" type="presOf" srcId="{A5B6F702-6C58-4434-AEFB-A880A6E37108}" destId="{7BEE7239-7517-2046-A0CA-30051150595C}" srcOrd="0" destOrd="0" presId="urn:microsoft.com/office/officeart/2008/layout/LinedList"/>
    <dgm:cxn modelId="{8AFBD050-DACD-46C3-9CBD-2B0E7DFDCE6B}" srcId="{A5B6F702-6C58-4434-AEFB-A880A6E37108}" destId="{8FB65813-2348-4E5A-B371-6FCA02FCCA3B}" srcOrd="2" destOrd="0" parTransId="{00977517-E174-4AE7-B926-A14744A18433}" sibTransId="{4EEE0ECA-4E59-4CF3-8C45-1581B498CBA1}"/>
    <dgm:cxn modelId="{1D39A79B-A7A2-FF4C-832F-D1378D394D0B}" type="presOf" srcId="{8FB65813-2348-4E5A-B371-6FCA02FCCA3B}" destId="{974A1278-848E-1F48-972C-390E2055B4B5}" srcOrd="0" destOrd="0" presId="urn:microsoft.com/office/officeart/2008/layout/LinedList"/>
    <dgm:cxn modelId="{D3F9A0C1-BF8E-462B-9D93-036440E1D9F1}" srcId="{A5B6F702-6C58-4434-AEFB-A880A6E37108}" destId="{D58F9D89-F0C9-4DF1-944D-EBC76FCB96A7}" srcOrd="1" destOrd="0" parTransId="{EC2FCFC0-7983-464B-8886-1A2B301E5A68}" sibTransId="{3F99BA19-1E3E-40B7-89DC-65E4F10581C2}"/>
    <dgm:cxn modelId="{664958CF-0319-5D49-9F6B-834A98C80AB5}" type="presOf" srcId="{41634B81-9CB0-4018-B817-98443A0C4233}" destId="{462BE64A-9035-0E44-8917-7B9CB3BC99E6}" srcOrd="0" destOrd="0" presId="urn:microsoft.com/office/officeart/2008/layout/LinedList"/>
    <dgm:cxn modelId="{68A91FDC-51C7-1949-BA0E-0C15FD27EA68}" type="presOf" srcId="{D58F9D89-F0C9-4DF1-944D-EBC76FCB96A7}" destId="{71683868-B275-C44D-859D-D135783F8D13}" srcOrd="0" destOrd="0" presId="urn:microsoft.com/office/officeart/2008/layout/LinedList"/>
    <dgm:cxn modelId="{12EA94FA-7882-4327-938D-5AC428A88C20}" srcId="{A5B6F702-6C58-4434-AEFB-A880A6E37108}" destId="{41634B81-9CB0-4018-B817-98443A0C4233}" srcOrd="0" destOrd="0" parTransId="{24323567-B70F-4D1A-87F5-69532EA3C3EF}" sibTransId="{D8CA9CB4-4765-47D6-B3C4-78C31EEDA17B}"/>
    <dgm:cxn modelId="{DBC2DAFC-9FA2-944A-BF31-66A6D702DEEF}" type="presOf" srcId="{56CE990E-2066-47FA-9B67-4F2108805B88}" destId="{C68254CD-40EF-A441-9810-7D9D30487F7D}" srcOrd="0" destOrd="0" presId="urn:microsoft.com/office/officeart/2008/layout/LinedList"/>
    <dgm:cxn modelId="{D6B252A5-61A3-EF49-B75B-7C0A441F167A}" type="presParOf" srcId="{7BEE7239-7517-2046-A0CA-30051150595C}" destId="{5EBEB74C-6A7E-C447-997B-56D2BE7DCF4B}" srcOrd="0" destOrd="0" presId="urn:microsoft.com/office/officeart/2008/layout/LinedList"/>
    <dgm:cxn modelId="{24A42D4D-7D78-4641-88A3-E367430502AB}" type="presParOf" srcId="{7BEE7239-7517-2046-A0CA-30051150595C}" destId="{44D83C83-9CE5-FE42-80D3-A22D2DAE8F56}" srcOrd="1" destOrd="0" presId="urn:microsoft.com/office/officeart/2008/layout/LinedList"/>
    <dgm:cxn modelId="{75B9CF5A-7BA9-5246-9028-614F43F60B9B}" type="presParOf" srcId="{44D83C83-9CE5-FE42-80D3-A22D2DAE8F56}" destId="{462BE64A-9035-0E44-8917-7B9CB3BC99E6}" srcOrd="0" destOrd="0" presId="urn:microsoft.com/office/officeart/2008/layout/LinedList"/>
    <dgm:cxn modelId="{B0ED6504-D31E-8646-A137-BAD27D5F0FFB}" type="presParOf" srcId="{44D83C83-9CE5-FE42-80D3-A22D2DAE8F56}" destId="{8EA317F2-4A12-2146-87DB-2F333E6124BE}" srcOrd="1" destOrd="0" presId="urn:microsoft.com/office/officeart/2008/layout/LinedList"/>
    <dgm:cxn modelId="{3866FC16-06C7-D847-BD10-0B5C3174C1BA}" type="presParOf" srcId="{7BEE7239-7517-2046-A0CA-30051150595C}" destId="{DD684379-F62C-C647-96C5-E841B3CA5F6B}" srcOrd="2" destOrd="0" presId="urn:microsoft.com/office/officeart/2008/layout/LinedList"/>
    <dgm:cxn modelId="{05C3F549-F511-494F-8A26-82F1F0A9806E}" type="presParOf" srcId="{7BEE7239-7517-2046-A0CA-30051150595C}" destId="{B10872CB-A4DE-5A4E-9974-D00B6AC892EF}" srcOrd="3" destOrd="0" presId="urn:microsoft.com/office/officeart/2008/layout/LinedList"/>
    <dgm:cxn modelId="{50A7F1B9-3742-8947-A848-B6176EA30E33}" type="presParOf" srcId="{B10872CB-A4DE-5A4E-9974-D00B6AC892EF}" destId="{71683868-B275-C44D-859D-D135783F8D13}" srcOrd="0" destOrd="0" presId="urn:microsoft.com/office/officeart/2008/layout/LinedList"/>
    <dgm:cxn modelId="{FB000F05-F3EC-5249-8D3C-E1FB5FA39453}" type="presParOf" srcId="{B10872CB-A4DE-5A4E-9974-D00B6AC892EF}" destId="{3A10F1F2-59FC-9E43-B63D-EC71616B6731}" srcOrd="1" destOrd="0" presId="urn:microsoft.com/office/officeart/2008/layout/LinedList"/>
    <dgm:cxn modelId="{93312229-6DDB-D043-AF12-A5F199B03912}" type="presParOf" srcId="{7BEE7239-7517-2046-A0CA-30051150595C}" destId="{0E7DF4B1-08FF-3041-846F-1043FEDD8DF1}" srcOrd="4" destOrd="0" presId="urn:microsoft.com/office/officeart/2008/layout/LinedList"/>
    <dgm:cxn modelId="{B239E671-FBE1-844A-A48F-D3E9B8A94B33}" type="presParOf" srcId="{7BEE7239-7517-2046-A0CA-30051150595C}" destId="{0E2210C2-326C-B64F-AE77-6A5619F492A6}" srcOrd="5" destOrd="0" presId="urn:microsoft.com/office/officeart/2008/layout/LinedList"/>
    <dgm:cxn modelId="{F22CD9D5-67E5-054B-86FA-5B860347BC95}" type="presParOf" srcId="{0E2210C2-326C-B64F-AE77-6A5619F492A6}" destId="{974A1278-848E-1F48-972C-390E2055B4B5}" srcOrd="0" destOrd="0" presId="urn:microsoft.com/office/officeart/2008/layout/LinedList"/>
    <dgm:cxn modelId="{81E69F52-9AB4-D548-813F-B5E094E4D6CC}" type="presParOf" srcId="{0E2210C2-326C-B64F-AE77-6A5619F492A6}" destId="{BB3E5233-4C46-E740-85D5-562FF781EBB4}" srcOrd="1" destOrd="0" presId="urn:microsoft.com/office/officeart/2008/layout/LinedList"/>
    <dgm:cxn modelId="{90041EDF-2D94-CC46-8323-62EDF6C04570}" type="presParOf" srcId="{7BEE7239-7517-2046-A0CA-30051150595C}" destId="{2C434189-EEF8-534A-ACE6-C963390F6A41}" srcOrd="6" destOrd="0" presId="urn:microsoft.com/office/officeart/2008/layout/LinedList"/>
    <dgm:cxn modelId="{956BAB15-F8BD-DF4B-953F-D98BA05430C0}" type="presParOf" srcId="{7BEE7239-7517-2046-A0CA-30051150595C}" destId="{FE0ABBA3-95F6-5C48-B463-71E9F87C8FD1}" srcOrd="7" destOrd="0" presId="urn:microsoft.com/office/officeart/2008/layout/LinedList"/>
    <dgm:cxn modelId="{9E0EFEF7-5250-0C4E-96B0-11FA67F43C42}" type="presParOf" srcId="{FE0ABBA3-95F6-5C48-B463-71E9F87C8FD1}" destId="{C68254CD-40EF-A441-9810-7D9D30487F7D}" srcOrd="0" destOrd="0" presId="urn:microsoft.com/office/officeart/2008/layout/LinedList"/>
    <dgm:cxn modelId="{115FF817-A274-774D-A802-6DED57E79F15}" type="presParOf" srcId="{FE0ABBA3-95F6-5C48-B463-71E9F87C8FD1}" destId="{5C38165F-9018-254D-A986-A3133BDFBA04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BEB74C-6A7E-C447-997B-56D2BE7DCF4B}">
      <dsp:nvSpPr>
        <dsp:cNvPr id="0" name=""/>
        <dsp:cNvSpPr/>
      </dsp:nvSpPr>
      <dsp:spPr>
        <a:xfrm>
          <a:off x="0" y="0"/>
          <a:ext cx="574468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2BE64A-9035-0E44-8917-7B9CB3BC99E6}">
      <dsp:nvSpPr>
        <dsp:cNvPr id="0" name=""/>
        <dsp:cNvSpPr/>
      </dsp:nvSpPr>
      <dsp:spPr>
        <a:xfrm>
          <a:off x="0" y="0"/>
          <a:ext cx="5744684" cy="11815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Modified Transformer model with a simple decoder (custom model not yet published)</a:t>
          </a:r>
        </a:p>
      </dsp:txBody>
      <dsp:txXfrm>
        <a:off x="0" y="0"/>
        <a:ext cx="5744684" cy="1181568"/>
      </dsp:txXfrm>
    </dsp:sp>
    <dsp:sp modelId="{DD684379-F62C-C647-96C5-E841B3CA5F6B}">
      <dsp:nvSpPr>
        <dsp:cNvPr id="0" name=""/>
        <dsp:cNvSpPr/>
      </dsp:nvSpPr>
      <dsp:spPr>
        <a:xfrm>
          <a:off x="0" y="1181568"/>
          <a:ext cx="574468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683868-B275-C44D-859D-D135783F8D13}">
      <dsp:nvSpPr>
        <dsp:cNvPr id="0" name=""/>
        <dsp:cNvSpPr/>
      </dsp:nvSpPr>
      <dsp:spPr>
        <a:xfrm>
          <a:off x="0" y="1181568"/>
          <a:ext cx="5744684" cy="11815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Dual-Stage Attention-Based Recurrent Neural Net for Time Series Prediction (Qin et al 2017) + additional dropout</a:t>
          </a:r>
        </a:p>
      </dsp:txBody>
      <dsp:txXfrm>
        <a:off x="0" y="1181568"/>
        <a:ext cx="5744684" cy="1181568"/>
      </dsp:txXfrm>
    </dsp:sp>
    <dsp:sp modelId="{0E7DF4B1-08FF-3041-846F-1043FEDD8DF1}">
      <dsp:nvSpPr>
        <dsp:cNvPr id="0" name=""/>
        <dsp:cNvSpPr/>
      </dsp:nvSpPr>
      <dsp:spPr>
        <a:xfrm>
          <a:off x="0" y="2363137"/>
          <a:ext cx="574468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4A1278-848E-1F48-972C-390E2055B4B5}">
      <dsp:nvSpPr>
        <dsp:cNvPr id="0" name=""/>
        <dsp:cNvSpPr/>
      </dsp:nvSpPr>
      <dsp:spPr>
        <a:xfrm>
          <a:off x="0" y="2363137"/>
          <a:ext cx="5744684" cy="11815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Dual self attention for multivariate forecasting (Huan et al 2019) + additional dropout </a:t>
          </a:r>
        </a:p>
      </dsp:txBody>
      <dsp:txXfrm>
        <a:off x="0" y="2363137"/>
        <a:ext cx="5744684" cy="1181568"/>
      </dsp:txXfrm>
    </dsp:sp>
    <dsp:sp modelId="{2C434189-EEF8-534A-ACE6-C963390F6A41}">
      <dsp:nvSpPr>
        <dsp:cNvPr id="0" name=""/>
        <dsp:cNvSpPr/>
      </dsp:nvSpPr>
      <dsp:spPr>
        <a:xfrm>
          <a:off x="0" y="3544706"/>
          <a:ext cx="574468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8254CD-40EF-A441-9810-7D9D30487F7D}">
      <dsp:nvSpPr>
        <dsp:cNvPr id="0" name=""/>
        <dsp:cNvSpPr/>
      </dsp:nvSpPr>
      <dsp:spPr>
        <a:xfrm>
          <a:off x="0" y="3544706"/>
          <a:ext cx="5744684" cy="11815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Temporal Fusion Transformers (Lim et al 2019)  + additional dropout </a:t>
          </a:r>
        </a:p>
      </dsp:txBody>
      <dsp:txXfrm>
        <a:off x="0" y="3544706"/>
        <a:ext cx="5744684" cy="11815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8F6905-4470-CD42-AF36-EF4D28A1A9C5}" type="datetimeFigureOut">
              <a:rPr lang="en-US" smtClean="0"/>
              <a:t>8/23/20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A5D446-D770-3344-861E-9E3DFFA9E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3393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BABE94-65CA-4841-B987-63EAF42E060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2556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BABE94-65CA-4841-B987-63EAF42E060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8192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A5D446-D770-3344-861E-9E3DFFA9E2B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6966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A5D446-D770-3344-861E-9E3DFFA9E2B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7963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4D2126-5638-1F46-98D0-B62F097E13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C822EC-73FA-D549-8ADD-29A940CA8D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29CE83-3A6F-0A42-BACB-7B9E356B52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C6923-C575-4949-998F-9E66BB407D5C}" type="datetimeFigureOut">
              <a:rPr lang="en-US" smtClean="0"/>
              <a:t>8/23/20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C5755F-FC15-3C49-BD47-6562648BC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CF555F-FD6D-324D-B405-F911A2DDFC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91B51-356E-5C42-AA57-F9BC30908A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7283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F2BEE4-13AD-794E-BA79-A701EC35F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B56649-ADA7-5F41-A760-955E9B73DE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3F3668-766D-2F49-B5A9-C2BADF1E5E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C6923-C575-4949-998F-9E66BB407D5C}" type="datetimeFigureOut">
              <a:rPr lang="en-US" smtClean="0"/>
              <a:t>8/23/20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2529C5-5434-354F-8173-EDC4D0189C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2287E5-7A81-824A-9C00-417D4588BC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91B51-356E-5C42-AA57-F9BC30908A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7952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0507333-FBFE-3F4C-A85F-A31A1037EF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8157D87-8681-6046-AB7F-1ED39B7357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6CBF7B-2E4A-B348-939C-5B012D0093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C6923-C575-4949-998F-9E66BB407D5C}" type="datetimeFigureOut">
              <a:rPr lang="en-US" smtClean="0"/>
              <a:t>8/23/20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6B78BD-8931-4B43-B3B8-40EA8CCC3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1D60D3-9A7A-2E49-B87F-110FE253B7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91B51-356E-5C42-AA57-F9BC30908A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942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EDC16-17F0-E744-9E35-56AE08465A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34494D-B97E-4247-BA2E-26D1E0F752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2D0A1C-7671-9544-B9B9-262748A5CD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C6923-C575-4949-998F-9E66BB407D5C}" type="datetimeFigureOut">
              <a:rPr lang="en-US" smtClean="0"/>
              <a:t>8/23/20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76982D-C133-9A48-9258-A8D03C3BBA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937FB9-F1C6-164A-BDD5-4C0242E9B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91B51-356E-5C42-AA57-F9BC30908A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1472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3C8B40-5CA5-7140-AC55-0666B8D580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F65B10-D279-F742-99FA-9CEA6F0214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D098E0-DFC3-0140-BA29-062C6BB9D5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C6923-C575-4949-998F-9E66BB407D5C}" type="datetimeFigureOut">
              <a:rPr lang="en-US" smtClean="0"/>
              <a:t>8/23/20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B5D462-BDBE-2544-8B4F-E515F217B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76EA77-7D8A-424D-8601-19DFE8695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91B51-356E-5C42-AA57-F9BC30908A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5671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3F23E9-BD05-5845-963B-FAFB92DA35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FCBD58-2121-C049-A735-6B32A5B283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EBC96A-857A-014C-AA97-01CF89FACA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DD5893-28F3-2543-A873-D8584CB550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C6923-C575-4949-998F-9E66BB407D5C}" type="datetimeFigureOut">
              <a:rPr lang="en-US" smtClean="0"/>
              <a:t>8/23/20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BAF9D7-AA4D-854F-B7EB-B5957834A3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7E2D66-86D1-EE48-92B5-2B73591D15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91B51-356E-5C42-AA57-F9BC30908A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4514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FAC119-1782-154F-B6D7-4F2D012AD6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421E00-0288-A043-99BE-FA87574F9C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34C2B8-D5C3-A446-8411-AC5DBC551F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6085AC2-30FD-3648-8B97-6B1FD51D24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3DECABE-C36E-2A4D-BAEC-E6BEDB82A0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D34E5A6-39B9-9E4F-AADF-366B54466C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C6923-C575-4949-998F-9E66BB407D5C}" type="datetimeFigureOut">
              <a:rPr lang="en-US" smtClean="0"/>
              <a:t>8/23/20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F0880CA-1F88-2243-ABE9-836D73CA0A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B722677-2DA7-3D4E-A319-A02F61AFF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91B51-356E-5C42-AA57-F9BC30908A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728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1DE377-B6A6-9843-87FC-9D55949BF4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22D513B-DD4D-6E44-9DB7-EB189AA716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C6923-C575-4949-998F-9E66BB407D5C}" type="datetimeFigureOut">
              <a:rPr lang="en-US" smtClean="0"/>
              <a:t>8/23/20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B6C830-8783-FE46-A0FD-9E4226E957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A19EBD-0C25-3149-9127-DD1BF888D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91B51-356E-5C42-AA57-F9BC30908A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4617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27D0BA5-7EE1-C246-9132-5D1D6E15D3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C6923-C575-4949-998F-9E66BB407D5C}" type="datetimeFigureOut">
              <a:rPr lang="en-US" smtClean="0"/>
              <a:t>8/23/20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7B24B4-8B01-6D4C-87A7-EC02B0EFC5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42EFE8-CB8D-174C-83B0-54E9EAE7E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91B51-356E-5C42-AA57-F9BC30908A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2259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EE4622-6A24-5049-A274-EB645684F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0F1142-53D1-6E44-8932-5960BDB4EA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94814A-B434-1D44-8509-4EE730EA49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344F05-5F30-9740-B6B9-314EB7982C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C6923-C575-4949-998F-9E66BB407D5C}" type="datetimeFigureOut">
              <a:rPr lang="en-US" smtClean="0"/>
              <a:t>8/23/20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BCC4D9-763D-624F-A7F1-B11347F8D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501A17-6B8D-0048-94B5-2869B63B1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91B51-356E-5C42-AA57-F9BC30908A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615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433A45-F422-EB4D-AD20-E2BEE8A565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45E9CB4-B67E-A84F-9741-628FA1D913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416B33-884B-A142-A0F6-3F67619695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DC4DC9-9EA5-D64B-B912-BA49852C81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C6923-C575-4949-998F-9E66BB407D5C}" type="datetimeFigureOut">
              <a:rPr lang="en-US" smtClean="0"/>
              <a:t>8/23/20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837AC0-84F2-0F4F-98E0-F9BBB12987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FF7239-4814-E14B-9F7F-BF0097FD1B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91B51-356E-5C42-AA57-F9BC30908A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23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962FFC4-A97F-F040-9062-C0A73C1326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22A634-E9A5-2D46-8563-60E52FB392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00D879-089D-1F4A-9506-004E981C01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CC6923-C575-4949-998F-9E66BB407D5C}" type="datetimeFigureOut">
              <a:rPr lang="en-US" smtClean="0"/>
              <a:t>8/23/20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F86BBF-8F02-C346-94B6-50B310156B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3865A8-37C8-A24B-A316-3F2CF08F45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391B51-356E-5C42-AA57-F9BC30908A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154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coronawhy.org/" TargetMode="External"/><Relationship Id="rId3" Type="http://schemas.openxmlformats.org/officeDocument/2006/relationships/image" Target="../media/image11.jpeg"/><Relationship Id="rId7" Type="http://schemas.openxmlformats.org/officeDocument/2006/relationships/hyperlink" Target="https://www.youtube.com/watch?v=sNq45_2I-Vo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app.wandb.ai/covid" TargetMode="External"/><Relationship Id="rId5" Type="http://schemas.openxmlformats.org/officeDocument/2006/relationships/hyperlink" Target="https://towardsdatascience.com/sweeping-towards-better-coronavirus-forecasting-cce3b5d9a6f9" TargetMode="External"/><Relationship Id="rId10" Type="http://schemas.openxmlformats.org/officeDocument/2006/relationships/image" Target="../media/image2.png"/><Relationship Id="rId4" Type="http://schemas.openxmlformats.org/officeDocument/2006/relationships/hyperlink" Target="https://docs.google.com/document/d/1RDlwVcRUX1pAjYGibs5BadS8eeBVAPEzSIjMwdxOWNA" TargetMode="External"/><Relationship Id="rId9" Type="http://schemas.openxmlformats.org/officeDocument/2006/relationships/hyperlink" Target="https://github.com/CoronaWhy/task-ts/wiki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2" name="Rectangle 191">
            <a:extLst>
              <a:ext uri="{FF2B5EF4-FFF2-40B4-BE49-F238E27FC236}">
                <a16:creationId xmlns:a16="http://schemas.microsoft.com/office/drawing/2014/main" id="{55666830-9A19-4E01-8505-D6C7F9AC56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68" name="Picture 20" descr="Playing it safe outdoors during COVID-19 | Encompass Health">
            <a:extLst>
              <a:ext uri="{FF2B5EF4-FFF2-40B4-BE49-F238E27FC236}">
                <a16:creationId xmlns:a16="http://schemas.microsoft.com/office/drawing/2014/main" id="{627C5951-FAD5-C44B-B16D-E3ED3A7231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41" r="12436" b="1"/>
          <a:stretch/>
        </p:blipFill>
        <p:spPr bwMode="auto">
          <a:xfrm>
            <a:off x="4110127" y="10"/>
            <a:ext cx="8081873" cy="6857990"/>
          </a:xfrm>
          <a:custGeom>
            <a:avLst/>
            <a:gdLst/>
            <a:ahLst/>
            <a:cxnLst/>
            <a:rect l="l" t="t" r="r" b="b"/>
            <a:pathLst>
              <a:path w="8081873" h="6858000">
                <a:moveTo>
                  <a:pt x="0" y="0"/>
                </a:moveTo>
                <a:lnTo>
                  <a:pt x="8081873" y="0"/>
                </a:lnTo>
                <a:lnTo>
                  <a:pt x="8081873" y="6858000"/>
                </a:lnTo>
                <a:lnTo>
                  <a:pt x="0" y="6858000"/>
                </a:lnTo>
                <a:lnTo>
                  <a:pt x="68897" y="6734633"/>
                </a:lnTo>
                <a:cubicBezTo>
                  <a:pt x="558802" y="5812845"/>
                  <a:pt x="848920" y="4668597"/>
                  <a:pt x="848920" y="3429000"/>
                </a:cubicBezTo>
                <a:cubicBezTo>
                  <a:pt x="848920" y="2189404"/>
                  <a:pt x="558802" y="1045156"/>
                  <a:pt x="68897" y="123368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193" name="Freeform: Shape 192">
            <a:extLst>
              <a:ext uri="{FF2B5EF4-FFF2-40B4-BE49-F238E27FC236}">
                <a16:creationId xmlns:a16="http://schemas.microsoft.com/office/drawing/2014/main" id="{AE9FC877-7FB6-4D22-9988-35420644E2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59047" cy="68580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94" name="Freeform: Shape 193">
            <a:extLst>
              <a:ext uri="{FF2B5EF4-FFF2-40B4-BE49-F238E27FC236}">
                <a16:creationId xmlns:a16="http://schemas.microsoft.com/office/drawing/2014/main" id="{E41809D1-F12E-46BB-B804-5F209D325E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48887" cy="68580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1042B9-26C9-1B45-B39E-751A80AB31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pPr algn="l"/>
            <a:r>
              <a:rPr lang="en-US" sz="4800" dirty="0"/>
              <a:t>COVID-19 Pandemic Dashboard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35475AF-3388-2646-B09D-24C129F9E8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1" y="4872922"/>
            <a:ext cx="3933306" cy="1208141"/>
          </a:xfrm>
        </p:spPr>
        <p:txBody>
          <a:bodyPr>
            <a:normAutofit/>
          </a:bodyPr>
          <a:lstStyle/>
          <a:p>
            <a:pPr algn="l"/>
            <a:r>
              <a:rPr lang="en-US" sz="2000" dirty="0"/>
              <a:t>CoronaWhy Task Time Series Dashboard for determining county spread risk.</a:t>
            </a:r>
          </a:p>
        </p:txBody>
      </p:sp>
      <p:sp>
        <p:nvSpPr>
          <p:cNvPr id="195" name="Rectangle 194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6" name="Rectangle 195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5" name="Picture 6" descr="CoronaWhy · GitHub">
            <a:extLst>
              <a:ext uri="{FF2B5EF4-FFF2-40B4-BE49-F238E27FC236}">
                <a16:creationId xmlns:a16="http://schemas.microsoft.com/office/drawing/2014/main" id="{B2CBA12A-BADB-2445-8898-DAB5E86A60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3026" y="2353783"/>
            <a:ext cx="1462088" cy="146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67415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4" name="Picture 4" descr="Coronavirus Disease 2019 (COVID-19) | CDC Online Newsroom | CDC">
            <a:extLst>
              <a:ext uri="{FF2B5EF4-FFF2-40B4-BE49-F238E27FC236}">
                <a16:creationId xmlns:a16="http://schemas.microsoft.com/office/drawing/2014/main" id="{5790F9E5-3FF7-614A-896F-167E140718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18" t="8485" r="22115"/>
          <a:stretch/>
        </p:blipFill>
        <p:spPr bwMode="auto">
          <a:xfrm>
            <a:off x="3523488" y="10"/>
            <a:ext cx="86685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Rectangle 74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AD88A9-6D33-8446-A7E4-0E313CAF95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4712"/>
          </a:xfrm>
        </p:spPr>
        <p:txBody>
          <a:bodyPr anchor="b">
            <a:normAutofit/>
          </a:bodyPr>
          <a:lstStyle/>
          <a:p>
            <a:r>
              <a:rPr lang="en-US" sz="2800"/>
              <a:t>Further resources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48A9EA-8C9C-5C46-85E5-21D9C8E698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8054"/>
            <a:ext cx="3438906" cy="3207258"/>
          </a:xfrm>
        </p:spPr>
        <p:txBody>
          <a:bodyPr anchor="t">
            <a:normAutofit/>
          </a:bodyPr>
          <a:lstStyle/>
          <a:p>
            <a:r>
              <a:rPr lang="en-US" sz="1700" dirty="0"/>
              <a:t> </a:t>
            </a:r>
            <a:r>
              <a:rPr lang="en-US" sz="1700" dirty="0">
                <a:hlinkClick r:id="rId4"/>
              </a:rPr>
              <a:t>Team Roster</a:t>
            </a:r>
            <a:endParaRPr lang="en-US" sz="1700" dirty="0"/>
          </a:p>
          <a:p>
            <a:r>
              <a:rPr lang="en-US" sz="1700" dirty="0">
                <a:hlinkClick r:id="rId5"/>
              </a:rPr>
              <a:t>Towards Data Science Article on Task Time Series (detailed)</a:t>
            </a:r>
            <a:endParaRPr lang="en-US" sz="1700" dirty="0"/>
          </a:p>
          <a:p>
            <a:r>
              <a:rPr lang="en-US" sz="1700" dirty="0">
                <a:hlinkClick r:id="rId6"/>
              </a:rPr>
              <a:t>Experiments and Results on Weights and Biases </a:t>
            </a:r>
            <a:endParaRPr lang="en-US" sz="1700" dirty="0"/>
          </a:p>
          <a:p>
            <a:r>
              <a:rPr lang="en-US" sz="1700" dirty="0">
                <a:hlinkClick r:id="rId7"/>
              </a:rPr>
              <a:t>Full list of CoronaWhy Task Time Series deliverables </a:t>
            </a:r>
            <a:endParaRPr lang="en-US" sz="1700" dirty="0"/>
          </a:p>
          <a:p>
            <a:r>
              <a:rPr lang="en-US" sz="1700" dirty="0">
                <a:hlinkClick r:id="rId8"/>
              </a:rPr>
              <a:t>CoronaWhy Main Website</a:t>
            </a:r>
            <a:endParaRPr lang="en-US" sz="1700" dirty="0"/>
          </a:p>
          <a:p>
            <a:r>
              <a:rPr lang="en-US" sz="1700" dirty="0">
                <a:hlinkClick r:id="rId9"/>
              </a:rPr>
              <a:t>Task Time Series Wiki Page</a:t>
            </a:r>
            <a:endParaRPr lang="en-US" sz="1700" dirty="0"/>
          </a:p>
        </p:txBody>
      </p:sp>
      <p:pic>
        <p:nvPicPr>
          <p:cNvPr id="10" name="Picture 6" descr="CoronaWhy · GitHub">
            <a:extLst>
              <a:ext uri="{FF2B5EF4-FFF2-40B4-BE49-F238E27FC236}">
                <a16:creationId xmlns:a16="http://schemas.microsoft.com/office/drawing/2014/main" id="{EC8A2E1D-A6CD-3E46-96F9-EF870EECB0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917" y="5825939"/>
            <a:ext cx="961464" cy="961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53988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 descr="A Comparative Analysis of COVID-19 Responses and their Effects on ...">
            <a:extLst>
              <a:ext uri="{FF2B5EF4-FFF2-40B4-BE49-F238E27FC236}">
                <a16:creationId xmlns:a16="http://schemas.microsoft.com/office/drawing/2014/main" id="{1304B405-8EA2-474D-B388-1307C4FC42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61" b="4370"/>
          <a:stretch/>
        </p:blipFill>
        <p:spPr bwMode="auto">
          <a:xfrm>
            <a:off x="20" y="-1"/>
            <a:ext cx="1219198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606EB88-5A4C-3A44-974F-0266B999AA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2476" y="537341"/>
            <a:ext cx="9144000" cy="29005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dirty="0">
                <a:solidFill>
                  <a:srgbClr val="FFFFFF"/>
                </a:solidFill>
              </a:rPr>
              <a:t>Current COVID Model deficiencies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87FC605-C0FD-3940-8809-80B87CD88D3E}"/>
              </a:ext>
            </a:extLst>
          </p:cNvPr>
          <p:cNvSpPr/>
          <p:nvPr/>
        </p:nvSpPr>
        <p:spPr>
          <a:xfrm>
            <a:off x="841248" y="3502152"/>
            <a:ext cx="10506456" cy="2670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defTabSz="914400" fontAlgn="base">
              <a:spcAft>
                <a:spcPts val="600"/>
              </a:spcAft>
            </a:pPr>
            <a:r>
              <a:rPr lang="en-US" sz="1700"/>
              <a:t>”Unfortunately, today’s state-of-the-art models have the following deficiencies:</a:t>
            </a:r>
          </a:p>
          <a:p>
            <a:pPr lvl="1" indent="-228600" defTabSz="914400" fontAlgn="base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/>
              <a:t>Resolution — they work mostly at the country or state level and few are at the county level (let alone city, neighborhood, or block)</a:t>
            </a:r>
          </a:p>
          <a:p>
            <a:pPr lvl="1" indent="-228600" defTabSz="914400" fontAlgn="base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/>
              <a:t>Timeliness of data used — they have limited ability to leverage observed data</a:t>
            </a:r>
          </a:p>
          <a:p>
            <a:pPr lvl="1" indent="-228600" defTabSz="914400" fontAlgn="base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/>
              <a:t>Model sophistication — at this time, they have limited ability to consider age distributions or socio-economic conditions.”</a:t>
            </a:r>
          </a:p>
          <a:p>
            <a:pPr defTabSz="914400" fontAlgn="base">
              <a:spcAft>
                <a:spcPts val="600"/>
              </a:spcAft>
            </a:pPr>
            <a:r>
              <a:rPr lang="en-US" sz="1700" i="0" u="none" strike="noStrike">
                <a:effectLst/>
              </a:rPr>
              <a:t>-</a:t>
            </a:r>
            <a:r>
              <a:rPr lang="en-US" sz="1700" b="1" i="0" u="none" strike="noStrike">
                <a:effectLst/>
              </a:rPr>
              <a:t>D.J. Patil Former U.S. Chief Data Scientist </a:t>
            </a:r>
          </a:p>
        </p:txBody>
      </p:sp>
    </p:spTree>
    <p:extLst>
      <p:ext uri="{BB962C8B-B14F-4D97-AF65-F5344CB8AC3E}">
        <p14:creationId xmlns:p14="http://schemas.microsoft.com/office/powerpoint/2010/main" val="21920431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9CD2D09-B1BB-4DF5-9E1C-3D21B21EDE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20431" y="0"/>
            <a:ext cx="6271569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3355637-BA71-4F63-94C9-E77BF81BDF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E81231C-FE7C-8143-837E-9B0E4AE458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998" y="798445"/>
            <a:ext cx="4803636" cy="131166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Our COVID Models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D5EBDE-32B1-2A41-B6FD-150C372C2D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997" y="2272143"/>
            <a:ext cx="4706803" cy="3788830"/>
          </a:xfrm>
        </p:spPr>
        <p:txBody>
          <a:bodyPr anchor="ctr">
            <a:normAutofit/>
          </a:bodyPr>
          <a:lstStyle/>
          <a:p>
            <a:r>
              <a:rPr lang="en-US" sz="2000" dirty="0">
                <a:solidFill>
                  <a:srgbClr val="000000"/>
                </a:solidFill>
              </a:rPr>
              <a:t>COVID-19 projections at the </a:t>
            </a:r>
            <a:r>
              <a:rPr lang="en-US" sz="2000" dirty="0">
                <a:solidFill>
                  <a:srgbClr val="000000"/>
                </a:solidFill>
                <a:highlight>
                  <a:srgbClr val="FFFF00"/>
                </a:highlight>
              </a:rPr>
              <a:t>county level </a:t>
            </a:r>
            <a:r>
              <a:rPr lang="en-US" sz="2000" dirty="0">
                <a:solidFill>
                  <a:srgbClr val="000000"/>
                </a:solidFill>
              </a:rPr>
              <a:t>(most current models only forecast at state or country level).</a:t>
            </a:r>
          </a:p>
          <a:p>
            <a:r>
              <a:rPr lang="en-US" sz="2000" dirty="0">
                <a:solidFill>
                  <a:srgbClr val="000000"/>
                </a:solidFill>
              </a:rPr>
              <a:t>Model forecasts updated </a:t>
            </a:r>
            <a:r>
              <a:rPr lang="en-US" sz="2000" dirty="0">
                <a:solidFill>
                  <a:srgbClr val="000000"/>
                </a:solidFill>
                <a:highlight>
                  <a:srgbClr val="FFFF00"/>
                </a:highlight>
              </a:rPr>
              <a:t>daily</a:t>
            </a:r>
            <a:r>
              <a:rPr lang="en-US" sz="2000" dirty="0">
                <a:solidFill>
                  <a:srgbClr val="000000"/>
                </a:solidFill>
              </a:rPr>
              <a:t> with most recent COVID-19 data and are </a:t>
            </a:r>
            <a:r>
              <a:rPr lang="en-US" sz="2000" dirty="0">
                <a:solidFill>
                  <a:srgbClr val="000000"/>
                </a:solidFill>
                <a:highlight>
                  <a:srgbClr val="FFFF00"/>
                </a:highlight>
              </a:rPr>
              <a:t>retrained on a weekly basis </a:t>
            </a:r>
            <a:r>
              <a:rPr lang="en-US" sz="2000" dirty="0">
                <a:solidFill>
                  <a:srgbClr val="000000"/>
                </a:solidFill>
              </a:rPr>
              <a:t>on new data.</a:t>
            </a:r>
          </a:p>
          <a:p>
            <a:r>
              <a:rPr lang="en-US" sz="2000" dirty="0">
                <a:solidFill>
                  <a:srgbClr val="000000"/>
                </a:solidFill>
              </a:rPr>
              <a:t>Final models will incorporate demographic, geo-spatial, social media, weather, mask usage and mobility data.</a:t>
            </a:r>
          </a:p>
          <a:p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13" name="Freeform 49">
            <a:extLst>
              <a:ext uri="{FF2B5EF4-FFF2-40B4-BE49-F238E27FC236}">
                <a16:creationId xmlns:a16="http://schemas.microsoft.com/office/drawing/2014/main" id="{967C29FE-FD32-4AFB-AD20-DBDF5864B2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713915" y="590635"/>
            <a:ext cx="5478085" cy="627684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accent3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4" descr="22 maps that explain America - Business Insider">
            <a:extLst>
              <a:ext uri="{FF2B5EF4-FFF2-40B4-BE49-F238E27FC236}">
                <a16:creationId xmlns:a16="http://schemas.microsoft.com/office/drawing/2014/main" id="{D8BD6623-C8E5-D845-9A66-A8FCA9C200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8" r="20347" b="1"/>
          <a:stretch/>
        </p:blipFill>
        <p:spPr bwMode="auto">
          <a:xfrm>
            <a:off x="6893318" y="770037"/>
            <a:ext cx="5298683" cy="6097438"/>
          </a:xfrm>
          <a:custGeom>
            <a:avLst/>
            <a:gdLst/>
            <a:ahLst/>
            <a:cxnLst/>
            <a:rect l="l" t="t" r="r" b="b"/>
            <a:pathLst>
              <a:path w="5298683" h="6097438">
                <a:moveTo>
                  <a:pt x="3120528" y="0"/>
                </a:moveTo>
                <a:cubicBezTo>
                  <a:pt x="3874524" y="0"/>
                  <a:pt x="4566062" y="267415"/>
                  <a:pt x="5105473" y="712577"/>
                </a:cubicBezTo>
                <a:lnTo>
                  <a:pt x="5298683" y="888178"/>
                </a:lnTo>
                <a:lnTo>
                  <a:pt x="5298683" y="5352876"/>
                </a:lnTo>
                <a:lnTo>
                  <a:pt x="5105473" y="5528477"/>
                </a:lnTo>
                <a:cubicBezTo>
                  <a:pt x="4874296" y="5719261"/>
                  <a:pt x="4615179" y="5877397"/>
                  <a:pt x="4335177" y="5995828"/>
                </a:cubicBezTo>
                <a:lnTo>
                  <a:pt x="4057556" y="6097438"/>
                </a:lnTo>
                <a:lnTo>
                  <a:pt x="2183499" y="6097438"/>
                </a:lnTo>
                <a:lnTo>
                  <a:pt x="1905878" y="5995828"/>
                </a:lnTo>
                <a:cubicBezTo>
                  <a:pt x="785873" y="5522106"/>
                  <a:pt x="0" y="4413092"/>
                  <a:pt x="0" y="3120527"/>
                </a:cubicBezTo>
                <a:cubicBezTo>
                  <a:pt x="0" y="1397108"/>
                  <a:pt x="1397108" y="0"/>
                  <a:pt x="3120528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19065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28FF88A3-8EBC-4142-8CC2-EBE257ED6C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Domino Park puts social-distancing circles in place to control ...">
            <a:extLst>
              <a:ext uri="{FF2B5EF4-FFF2-40B4-BE49-F238E27FC236}">
                <a16:creationId xmlns:a16="http://schemas.microsoft.com/office/drawing/2014/main" id="{52F89850-D31B-7A4A-AD6C-91045E9D00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" b="15094"/>
          <a:stretch/>
        </p:blipFill>
        <p:spPr bwMode="auto">
          <a:xfrm>
            <a:off x="20" y="10"/>
            <a:ext cx="12191981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B94072E-5F87-DC42-838D-2793C85715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0936" y="844486"/>
            <a:ext cx="9484225" cy="1461778"/>
          </a:xfrm>
        </p:spPr>
        <p:txBody>
          <a:bodyPr>
            <a:normAutofit/>
          </a:bodyPr>
          <a:lstStyle/>
          <a:p>
            <a:r>
              <a:rPr lang="en-US" sz="4000" dirty="0"/>
              <a:t>What the dashboard will contain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7D8A815-1B1F-4DB5-A03C-F4987CF0CB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V="1">
            <a:off x="327777" y="343106"/>
            <a:ext cx="1692092" cy="1852591"/>
            <a:chOff x="790870" y="911082"/>
            <a:chExt cx="2191635" cy="2442764"/>
          </a:xfrm>
        </p:grpSpPr>
        <p:sp>
          <p:nvSpPr>
            <p:cNvPr id="26" name="Freeform 5">
              <a:extLst>
                <a:ext uri="{FF2B5EF4-FFF2-40B4-BE49-F238E27FC236}">
                  <a16:creationId xmlns:a16="http://schemas.microsoft.com/office/drawing/2014/main" id="{261388EF-B4CE-4326-979A-2F53CED606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90870" y="2245586"/>
              <a:ext cx="1262906" cy="1108260"/>
            </a:xfrm>
            <a:custGeom>
              <a:avLst/>
              <a:gdLst>
                <a:gd name="T0" fmla="*/ 781 w 1099"/>
                <a:gd name="T1" fmla="*/ 0 h 968"/>
                <a:gd name="T2" fmla="*/ 318 w 1099"/>
                <a:gd name="T3" fmla="*/ 0 h 968"/>
                <a:gd name="T4" fmla="*/ 246 w 1099"/>
                <a:gd name="T5" fmla="*/ 42 h 968"/>
                <a:gd name="T6" fmla="*/ 15 w 1099"/>
                <a:gd name="T7" fmla="*/ 443 h 968"/>
                <a:gd name="T8" fmla="*/ 15 w 1099"/>
                <a:gd name="T9" fmla="*/ 525 h 968"/>
                <a:gd name="T10" fmla="*/ 246 w 1099"/>
                <a:gd name="T11" fmla="*/ 926 h 968"/>
                <a:gd name="T12" fmla="*/ 318 w 1099"/>
                <a:gd name="T13" fmla="*/ 968 h 968"/>
                <a:gd name="T14" fmla="*/ 781 w 1099"/>
                <a:gd name="T15" fmla="*/ 968 h 968"/>
                <a:gd name="T16" fmla="*/ 852 w 1099"/>
                <a:gd name="T17" fmla="*/ 926 h 968"/>
                <a:gd name="T18" fmla="*/ 1084 w 1099"/>
                <a:gd name="T19" fmla="*/ 525 h 968"/>
                <a:gd name="T20" fmla="*/ 1084 w 1099"/>
                <a:gd name="T21" fmla="*/ 443 h 968"/>
                <a:gd name="T22" fmla="*/ 852 w 1099"/>
                <a:gd name="T23" fmla="*/ 42 h 968"/>
                <a:gd name="T24" fmla="*/ 781 w 1099"/>
                <a:gd name="T25" fmla="*/ 0 h 9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99" h="968">
                  <a:moveTo>
                    <a:pt x="781" y="0"/>
                  </a:moveTo>
                  <a:cubicBezTo>
                    <a:pt x="318" y="0"/>
                    <a:pt x="318" y="0"/>
                    <a:pt x="318" y="0"/>
                  </a:cubicBezTo>
                  <a:cubicBezTo>
                    <a:pt x="288" y="0"/>
                    <a:pt x="261" y="16"/>
                    <a:pt x="246" y="42"/>
                  </a:cubicBezTo>
                  <a:cubicBezTo>
                    <a:pt x="15" y="443"/>
                    <a:pt x="15" y="443"/>
                    <a:pt x="15" y="443"/>
                  </a:cubicBezTo>
                  <a:cubicBezTo>
                    <a:pt x="0" y="468"/>
                    <a:pt x="0" y="500"/>
                    <a:pt x="15" y="525"/>
                  </a:cubicBezTo>
                  <a:cubicBezTo>
                    <a:pt x="246" y="926"/>
                    <a:pt x="246" y="926"/>
                    <a:pt x="246" y="926"/>
                  </a:cubicBezTo>
                  <a:cubicBezTo>
                    <a:pt x="261" y="952"/>
                    <a:pt x="288" y="968"/>
                    <a:pt x="318" y="968"/>
                  </a:cubicBezTo>
                  <a:cubicBezTo>
                    <a:pt x="781" y="968"/>
                    <a:pt x="781" y="968"/>
                    <a:pt x="781" y="968"/>
                  </a:cubicBezTo>
                  <a:cubicBezTo>
                    <a:pt x="810" y="968"/>
                    <a:pt x="838" y="952"/>
                    <a:pt x="852" y="926"/>
                  </a:cubicBezTo>
                  <a:cubicBezTo>
                    <a:pt x="1084" y="525"/>
                    <a:pt x="1084" y="525"/>
                    <a:pt x="1084" y="525"/>
                  </a:cubicBezTo>
                  <a:cubicBezTo>
                    <a:pt x="1099" y="500"/>
                    <a:pt x="1099" y="468"/>
                    <a:pt x="1084" y="443"/>
                  </a:cubicBezTo>
                  <a:cubicBezTo>
                    <a:pt x="852" y="42"/>
                    <a:pt x="852" y="42"/>
                    <a:pt x="852" y="42"/>
                  </a:cubicBezTo>
                  <a:cubicBezTo>
                    <a:pt x="838" y="16"/>
                    <a:pt x="810" y="0"/>
                    <a:pt x="781" y="0"/>
                  </a:cubicBezTo>
                  <a:close/>
                </a:path>
              </a:pathLst>
            </a:custGeom>
            <a:solidFill>
              <a:schemeClr val="tx1">
                <a:alpha val="40000"/>
              </a:schemeClr>
            </a:solidFill>
            <a:ln w="635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5">
              <a:extLst>
                <a:ext uri="{FF2B5EF4-FFF2-40B4-BE49-F238E27FC236}">
                  <a16:creationId xmlns:a16="http://schemas.microsoft.com/office/drawing/2014/main" id="{33A25547-9075-4BDB-8F46-BA09E76AA3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3975" y="911082"/>
              <a:ext cx="2048530" cy="1797684"/>
            </a:xfrm>
            <a:custGeom>
              <a:avLst/>
              <a:gdLst>
                <a:gd name="T0" fmla="*/ 781 w 1099"/>
                <a:gd name="T1" fmla="*/ 0 h 968"/>
                <a:gd name="T2" fmla="*/ 318 w 1099"/>
                <a:gd name="T3" fmla="*/ 0 h 968"/>
                <a:gd name="T4" fmla="*/ 246 w 1099"/>
                <a:gd name="T5" fmla="*/ 42 h 968"/>
                <a:gd name="T6" fmla="*/ 15 w 1099"/>
                <a:gd name="T7" fmla="*/ 443 h 968"/>
                <a:gd name="T8" fmla="*/ 15 w 1099"/>
                <a:gd name="T9" fmla="*/ 525 h 968"/>
                <a:gd name="T10" fmla="*/ 246 w 1099"/>
                <a:gd name="T11" fmla="*/ 926 h 968"/>
                <a:gd name="T12" fmla="*/ 318 w 1099"/>
                <a:gd name="T13" fmla="*/ 968 h 968"/>
                <a:gd name="T14" fmla="*/ 781 w 1099"/>
                <a:gd name="T15" fmla="*/ 968 h 968"/>
                <a:gd name="T16" fmla="*/ 852 w 1099"/>
                <a:gd name="T17" fmla="*/ 926 h 968"/>
                <a:gd name="T18" fmla="*/ 1084 w 1099"/>
                <a:gd name="T19" fmla="*/ 525 h 968"/>
                <a:gd name="T20" fmla="*/ 1084 w 1099"/>
                <a:gd name="T21" fmla="*/ 443 h 968"/>
                <a:gd name="T22" fmla="*/ 852 w 1099"/>
                <a:gd name="T23" fmla="*/ 42 h 968"/>
                <a:gd name="T24" fmla="*/ 781 w 1099"/>
                <a:gd name="T25" fmla="*/ 0 h 9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99" h="968">
                  <a:moveTo>
                    <a:pt x="781" y="0"/>
                  </a:moveTo>
                  <a:cubicBezTo>
                    <a:pt x="318" y="0"/>
                    <a:pt x="318" y="0"/>
                    <a:pt x="318" y="0"/>
                  </a:cubicBezTo>
                  <a:cubicBezTo>
                    <a:pt x="288" y="0"/>
                    <a:pt x="261" y="16"/>
                    <a:pt x="246" y="42"/>
                  </a:cubicBezTo>
                  <a:cubicBezTo>
                    <a:pt x="15" y="443"/>
                    <a:pt x="15" y="443"/>
                    <a:pt x="15" y="443"/>
                  </a:cubicBezTo>
                  <a:cubicBezTo>
                    <a:pt x="0" y="468"/>
                    <a:pt x="0" y="500"/>
                    <a:pt x="15" y="525"/>
                  </a:cubicBezTo>
                  <a:cubicBezTo>
                    <a:pt x="246" y="926"/>
                    <a:pt x="246" y="926"/>
                    <a:pt x="246" y="926"/>
                  </a:cubicBezTo>
                  <a:cubicBezTo>
                    <a:pt x="261" y="952"/>
                    <a:pt x="288" y="968"/>
                    <a:pt x="318" y="968"/>
                  </a:cubicBezTo>
                  <a:cubicBezTo>
                    <a:pt x="781" y="968"/>
                    <a:pt x="781" y="968"/>
                    <a:pt x="781" y="968"/>
                  </a:cubicBezTo>
                  <a:cubicBezTo>
                    <a:pt x="810" y="968"/>
                    <a:pt x="838" y="952"/>
                    <a:pt x="852" y="926"/>
                  </a:cubicBezTo>
                  <a:cubicBezTo>
                    <a:pt x="1084" y="525"/>
                    <a:pt x="1084" y="525"/>
                    <a:pt x="1084" y="525"/>
                  </a:cubicBezTo>
                  <a:cubicBezTo>
                    <a:pt x="1099" y="500"/>
                    <a:pt x="1099" y="468"/>
                    <a:pt x="1084" y="443"/>
                  </a:cubicBezTo>
                  <a:cubicBezTo>
                    <a:pt x="852" y="42"/>
                    <a:pt x="852" y="42"/>
                    <a:pt x="852" y="42"/>
                  </a:cubicBezTo>
                  <a:cubicBezTo>
                    <a:pt x="838" y="16"/>
                    <a:pt x="810" y="0"/>
                    <a:pt x="781" y="0"/>
                  </a:cubicBezTo>
                  <a:close/>
                </a:path>
              </a:pathLst>
            </a:custGeom>
            <a:noFill/>
            <a:ln w="63500" cap="flat">
              <a:solidFill>
                <a:schemeClr val="tx1">
                  <a:alpha val="6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5">
              <a:extLst>
                <a:ext uri="{FF2B5EF4-FFF2-40B4-BE49-F238E27FC236}">
                  <a16:creationId xmlns:a16="http://schemas.microsoft.com/office/drawing/2014/main" id="{1D917FAD-3240-4D3F-91A0-9571F75DC6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62936" y="1825453"/>
              <a:ext cx="799094" cy="701243"/>
            </a:xfrm>
            <a:custGeom>
              <a:avLst/>
              <a:gdLst>
                <a:gd name="T0" fmla="*/ 781 w 1099"/>
                <a:gd name="T1" fmla="*/ 0 h 968"/>
                <a:gd name="T2" fmla="*/ 318 w 1099"/>
                <a:gd name="T3" fmla="*/ 0 h 968"/>
                <a:gd name="T4" fmla="*/ 246 w 1099"/>
                <a:gd name="T5" fmla="*/ 42 h 968"/>
                <a:gd name="T6" fmla="*/ 15 w 1099"/>
                <a:gd name="T7" fmla="*/ 443 h 968"/>
                <a:gd name="T8" fmla="*/ 15 w 1099"/>
                <a:gd name="T9" fmla="*/ 525 h 968"/>
                <a:gd name="T10" fmla="*/ 246 w 1099"/>
                <a:gd name="T11" fmla="*/ 926 h 968"/>
                <a:gd name="T12" fmla="*/ 318 w 1099"/>
                <a:gd name="T13" fmla="*/ 968 h 968"/>
                <a:gd name="T14" fmla="*/ 781 w 1099"/>
                <a:gd name="T15" fmla="*/ 968 h 968"/>
                <a:gd name="T16" fmla="*/ 852 w 1099"/>
                <a:gd name="T17" fmla="*/ 926 h 968"/>
                <a:gd name="T18" fmla="*/ 1084 w 1099"/>
                <a:gd name="T19" fmla="*/ 525 h 968"/>
                <a:gd name="T20" fmla="*/ 1084 w 1099"/>
                <a:gd name="T21" fmla="*/ 443 h 968"/>
                <a:gd name="T22" fmla="*/ 852 w 1099"/>
                <a:gd name="T23" fmla="*/ 42 h 968"/>
                <a:gd name="T24" fmla="*/ 781 w 1099"/>
                <a:gd name="T25" fmla="*/ 0 h 9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99" h="968">
                  <a:moveTo>
                    <a:pt x="781" y="0"/>
                  </a:moveTo>
                  <a:cubicBezTo>
                    <a:pt x="318" y="0"/>
                    <a:pt x="318" y="0"/>
                    <a:pt x="318" y="0"/>
                  </a:cubicBezTo>
                  <a:cubicBezTo>
                    <a:pt x="288" y="0"/>
                    <a:pt x="261" y="16"/>
                    <a:pt x="246" y="42"/>
                  </a:cubicBezTo>
                  <a:cubicBezTo>
                    <a:pt x="15" y="443"/>
                    <a:pt x="15" y="443"/>
                    <a:pt x="15" y="443"/>
                  </a:cubicBezTo>
                  <a:cubicBezTo>
                    <a:pt x="0" y="468"/>
                    <a:pt x="0" y="500"/>
                    <a:pt x="15" y="525"/>
                  </a:cubicBezTo>
                  <a:cubicBezTo>
                    <a:pt x="246" y="926"/>
                    <a:pt x="246" y="926"/>
                    <a:pt x="246" y="926"/>
                  </a:cubicBezTo>
                  <a:cubicBezTo>
                    <a:pt x="261" y="952"/>
                    <a:pt x="288" y="968"/>
                    <a:pt x="318" y="968"/>
                  </a:cubicBezTo>
                  <a:cubicBezTo>
                    <a:pt x="781" y="968"/>
                    <a:pt x="781" y="968"/>
                    <a:pt x="781" y="968"/>
                  </a:cubicBezTo>
                  <a:cubicBezTo>
                    <a:pt x="810" y="968"/>
                    <a:pt x="838" y="952"/>
                    <a:pt x="852" y="926"/>
                  </a:cubicBezTo>
                  <a:cubicBezTo>
                    <a:pt x="1084" y="525"/>
                    <a:pt x="1084" y="525"/>
                    <a:pt x="1084" y="525"/>
                  </a:cubicBezTo>
                  <a:cubicBezTo>
                    <a:pt x="1099" y="500"/>
                    <a:pt x="1099" y="468"/>
                    <a:pt x="1084" y="443"/>
                  </a:cubicBezTo>
                  <a:cubicBezTo>
                    <a:pt x="852" y="42"/>
                    <a:pt x="852" y="42"/>
                    <a:pt x="852" y="42"/>
                  </a:cubicBezTo>
                  <a:cubicBezTo>
                    <a:pt x="838" y="16"/>
                    <a:pt x="810" y="0"/>
                    <a:pt x="781" y="0"/>
                  </a:cubicBezTo>
                  <a:close/>
                </a:path>
              </a:pathLst>
            </a:custGeom>
            <a:solidFill>
              <a:schemeClr val="tx1">
                <a:alpha val="60000"/>
              </a:schemeClr>
            </a:solidFill>
            <a:ln w="635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23B197-1FA2-5342-99DE-0D56797367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10936" y="2470247"/>
            <a:ext cx="9484235" cy="3859115"/>
          </a:xfrm>
        </p:spPr>
        <p:txBody>
          <a:bodyPr>
            <a:normAutofit lnSpcReduction="10000"/>
          </a:bodyPr>
          <a:lstStyle/>
          <a:p>
            <a:pPr fontAlgn="base"/>
            <a:r>
              <a:rPr lang="en-US" sz="1900" b="1" dirty="0"/>
              <a:t>Key questions our dashboard aims to answers</a:t>
            </a:r>
            <a:endParaRPr lang="en-US" sz="1900" dirty="0"/>
          </a:p>
          <a:p>
            <a:pPr lvl="1" fontAlgn="base"/>
            <a:r>
              <a:rPr lang="en-US" sz="1900" dirty="0"/>
              <a:t>What will your county hospitalizations and case counts look like 16 days from now? </a:t>
            </a:r>
          </a:p>
          <a:p>
            <a:pPr lvl="1" fontAlgn="base"/>
            <a:r>
              <a:rPr lang="en-US" sz="1900" dirty="0"/>
              <a:t>What will my county case numbers look like if we took the following actions?</a:t>
            </a:r>
          </a:p>
          <a:p>
            <a:pPr lvl="1" fontAlgn="base"/>
            <a:r>
              <a:rPr lang="en-US" sz="1900" dirty="0"/>
              <a:t>Which factors are driving the COVID-19 spread (or lack thereof)  in the community?</a:t>
            </a:r>
          </a:p>
          <a:p>
            <a:pPr lvl="1" fontAlgn="base"/>
            <a:r>
              <a:rPr lang="en-US" sz="1900" dirty="0"/>
              <a:t>Historically, if my county had done x what would our case numbers/hospitalizations be? </a:t>
            </a:r>
          </a:p>
          <a:p>
            <a:pPr lvl="1" fontAlgn="base"/>
            <a:r>
              <a:rPr lang="en-US" sz="1900" dirty="0"/>
              <a:t>Show a county wide warning if projected number of hospital beds crosses 100%.. </a:t>
            </a:r>
          </a:p>
          <a:p>
            <a:pPr lvl="1" fontAlgn="base"/>
            <a:r>
              <a:rPr lang="en-US" sz="1900" dirty="0"/>
              <a:t>Forecasted foot traffic/trends in mobility? </a:t>
            </a:r>
          </a:p>
          <a:p>
            <a:pPr lvl="1" fontAlgn="base"/>
            <a:r>
              <a:rPr lang="en-US" sz="1900" dirty="0"/>
              <a:t>Highest risks of super spreader events. </a:t>
            </a:r>
          </a:p>
          <a:p>
            <a:pPr fontAlgn="base"/>
            <a:r>
              <a:rPr lang="en-US" sz="1900" b="1" dirty="0"/>
              <a:t> See early indicators of virus spreading in certain counties along with current county rankings in terms of key metrics. </a:t>
            </a:r>
          </a:p>
          <a:p>
            <a:pPr fontAlgn="base"/>
            <a:r>
              <a:rPr lang="en-US" sz="1900" b="1" dirty="0"/>
              <a:t>Valuable for epidemiologists, public policy officials, business owners, and others concerned about the virus.</a:t>
            </a:r>
          </a:p>
        </p:txBody>
      </p:sp>
    </p:spTree>
    <p:extLst>
      <p:ext uri="{BB962C8B-B14F-4D97-AF65-F5344CB8AC3E}">
        <p14:creationId xmlns:p14="http://schemas.microsoft.com/office/powerpoint/2010/main" val="22510745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C77936-74E8-8548-85AF-C41D23DBBE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 sz="4100" dirty="0">
                <a:solidFill>
                  <a:srgbClr val="FFFFFF"/>
                </a:solidFill>
              </a:rPr>
              <a:t>Main methodology: A high level overview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3AD522-25FB-564A-9DEE-887F2920E8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en-US" dirty="0"/>
              <a:t>Synthesize large amount of COVID-19 data sources into a central </a:t>
            </a:r>
            <a:r>
              <a:rPr lang="en-US" dirty="0" err="1"/>
              <a:t>queryable</a:t>
            </a:r>
            <a:r>
              <a:rPr lang="en-US" dirty="0"/>
              <a:t> data lake.</a:t>
            </a:r>
          </a:p>
          <a:p>
            <a:r>
              <a:rPr lang="en-US" dirty="0"/>
              <a:t>Utilize custom interpretable machine learning architectures based on latest research in many areas of data science.</a:t>
            </a:r>
          </a:p>
          <a:p>
            <a:r>
              <a:rPr lang="en-US" dirty="0"/>
              <a:t>Select best models based both on evaluation metrics and opinion of domain experts.</a:t>
            </a:r>
          </a:p>
          <a:p>
            <a:r>
              <a:rPr lang="en-US" dirty="0"/>
              <a:t>Multi-disciplinary team consisting of experts in time series forecasting, representation learning, computer vision, data engineering , data visualization, and epidemiology.</a:t>
            </a:r>
          </a:p>
        </p:txBody>
      </p:sp>
    </p:spTree>
    <p:extLst>
      <p:ext uri="{BB962C8B-B14F-4D97-AF65-F5344CB8AC3E}">
        <p14:creationId xmlns:p14="http://schemas.microsoft.com/office/powerpoint/2010/main" val="5657867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hen to wear a coronavirus face mask in public | Fox Business">
            <a:extLst>
              <a:ext uri="{FF2B5EF4-FFF2-40B4-BE49-F238E27FC236}">
                <a16:creationId xmlns:a16="http://schemas.microsoft.com/office/drawing/2014/main" id="{B93A5313-4ECB-9B43-BD8E-8D38216914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" y="10"/>
            <a:ext cx="12191981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" name="Rectangle 71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9873" cy="68580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D128389-6A46-5143-801A-0606F6385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6891186" cy="1135737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3600" dirty="0"/>
              <a:t>Data 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85E8C8-FEAF-B544-ACEA-89DE9A8B0A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7" y="1457471"/>
            <a:ext cx="6891187" cy="5271942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000" b="1" dirty="0"/>
              <a:t>Currently Utilized Sources of Data</a:t>
            </a:r>
          </a:p>
          <a:p>
            <a:pPr>
              <a:buFontTx/>
              <a:buChar char="-"/>
            </a:pPr>
            <a:r>
              <a:rPr lang="en-US" sz="2000" dirty="0"/>
              <a:t>Official Case/Hospitalization data </a:t>
            </a:r>
          </a:p>
          <a:p>
            <a:pPr>
              <a:buFontTx/>
              <a:buChar char="-"/>
            </a:pPr>
            <a:r>
              <a:rPr lang="en-US" sz="2000" dirty="0"/>
              <a:t>Mobility data general (i.e. parks, retail, recreation, workplace)</a:t>
            </a:r>
          </a:p>
          <a:p>
            <a:pPr marL="0" indent="0">
              <a:buNone/>
            </a:pPr>
            <a:r>
              <a:rPr lang="en-US" sz="2000" b="1" dirty="0"/>
              <a:t>Data Sources Collected and actively incorporating </a:t>
            </a:r>
          </a:p>
          <a:p>
            <a:r>
              <a:rPr lang="en-US" sz="2000" dirty="0"/>
              <a:t>Weather data </a:t>
            </a:r>
          </a:p>
          <a:p>
            <a:r>
              <a:rPr lang="en-US" sz="2000" dirty="0"/>
              <a:t>Symptom surveys (BEAT-19) </a:t>
            </a:r>
          </a:p>
          <a:p>
            <a:r>
              <a:rPr lang="en-US" sz="2000" dirty="0"/>
              <a:t>County level intervention data </a:t>
            </a:r>
          </a:p>
          <a:p>
            <a:r>
              <a:rPr lang="en-US" sz="2000" dirty="0"/>
              <a:t>Demographic and county level geo-spatial meta-data </a:t>
            </a:r>
          </a:p>
          <a:p>
            <a:pPr marL="0" indent="0">
              <a:buNone/>
            </a:pPr>
            <a:r>
              <a:rPr lang="en-US" sz="2000" b="1" dirty="0"/>
              <a:t>Data in roadmap to collect </a:t>
            </a:r>
          </a:p>
          <a:p>
            <a:r>
              <a:rPr lang="en-US" sz="2000" dirty="0"/>
              <a:t>Twitter data </a:t>
            </a:r>
          </a:p>
          <a:p>
            <a:r>
              <a:rPr lang="en-US" sz="2000" dirty="0"/>
              <a:t>Delphi data (doctor’s visits, FB symptom surveys, </a:t>
            </a:r>
            <a:r>
              <a:rPr lang="en-US" sz="2000" dirty="0" err="1"/>
              <a:t>etc</a:t>
            </a:r>
            <a:r>
              <a:rPr lang="en-US" sz="2000" dirty="0"/>
              <a:t>)</a:t>
            </a:r>
          </a:p>
          <a:p>
            <a:r>
              <a:rPr lang="en-US" sz="2000" dirty="0"/>
              <a:t>Google Search trends data</a:t>
            </a:r>
          </a:p>
          <a:p>
            <a:r>
              <a:rPr lang="en-US" sz="2000" dirty="0"/>
              <a:t>Granular mobility data (broken down by bars, restaurants) </a:t>
            </a:r>
          </a:p>
          <a:p>
            <a:r>
              <a:rPr lang="en-US" sz="2000" dirty="0"/>
              <a:t>Super spreader events data</a:t>
            </a:r>
          </a:p>
          <a:p>
            <a:endParaRPr lang="en-US" sz="2000" dirty="0"/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07EAA094-9CF6-4695-958A-33D9BCAA94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123132" y="713128"/>
            <a:ext cx="1068867" cy="2126625"/>
            <a:chOff x="10918968" y="713127"/>
            <a:chExt cx="1273032" cy="2532832"/>
          </a:xfrm>
        </p:grpSpPr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2E80C965-DB6D-4F81-9E9E-B027384D0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Isosceles Triangle 75">
              <a:extLst>
                <a:ext uri="{FF2B5EF4-FFF2-40B4-BE49-F238E27FC236}">
                  <a16:creationId xmlns:a16="http://schemas.microsoft.com/office/drawing/2014/main" id="{A580F890-B085-4E95-96AA-55AEBEC5CE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8" name="Isosceles Triangle 77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3852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C5E6CFF1-2F42-4E10-9A97-F116F46F53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AEEEFE89-2AA8-41DE-90A6-1DD9F43B824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b="15730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1D2AC14-8705-634A-981A-2114B6DC86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065862"/>
            <a:ext cx="3313164" cy="4726276"/>
          </a:xfrm>
        </p:spPr>
        <p:txBody>
          <a:bodyPr>
            <a:normAutofit/>
          </a:bodyPr>
          <a:lstStyle/>
          <a:p>
            <a:pPr algn="r"/>
            <a:r>
              <a:rPr lang="en-US" sz="4000">
                <a:solidFill>
                  <a:srgbClr val="FFFFFF"/>
                </a:solidFill>
              </a:rPr>
              <a:t>Forecasting Approaches 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67182200-4859-4C8D-BCBB-55B245C28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3372" y="2286000"/>
            <a:ext cx="0" cy="228600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E41E5D9-C540-4C6D-871A-CC5698EE0CE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33280233"/>
              </p:ext>
            </p:extLst>
          </p:nvPr>
        </p:nvGraphicFramePr>
        <p:xfrm>
          <a:off x="5155379" y="1065862"/>
          <a:ext cx="5744685" cy="47262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208588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68C3DD-30D4-9E4D-810E-3464E065C0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result: Cook County IL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191197-1195-B948-8714-52BD2323A1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354871"/>
            <a:ext cx="9040812" cy="513800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AF23F2E-1FE7-8C47-970A-3DFF56F66F97}"/>
              </a:ext>
            </a:extLst>
          </p:cNvPr>
          <p:cNvSpPr txBox="1"/>
          <p:nvPr/>
        </p:nvSpPr>
        <p:spPr>
          <a:xfrm>
            <a:off x="9920288" y="2233056"/>
            <a:ext cx="22717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Entire 16 day</a:t>
            </a:r>
          </a:p>
          <a:p>
            <a:r>
              <a:rPr lang="en-US" dirty="0"/>
              <a:t> forecast in </a:t>
            </a:r>
          </a:p>
          <a:p>
            <a:r>
              <a:rPr lang="en-US" dirty="0"/>
              <a:t>confidence interval</a:t>
            </a:r>
          </a:p>
          <a:p>
            <a:r>
              <a:rPr lang="en-US" dirty="0"/>
              <a:t>using just mobility</a:t>
            </a:r>
          </a:p>
          <a:p>
            <a:r>
              <a:rPr lang="en-US" dirty="0"/>
              <a:t>and case data!</a:t>
            </a:r>
          </a:p>
        </p:txBody>
      </p:sp>
    </p:spTree>
    <p:extLst>
      <p:ext uri="{BB962C8B-B14F-4D97-AF65-F5344CB8AC3E}">
        <p14:creationId xmlns:p14="http://schemas.microsoft.com/office/powerpoint/2010/main" val="8082464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7C432AFE-B3D2-4BFF-BF8F-96C27AFF1A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Phones Could Track the Spread of Covid-19. Is It a Good Idea? | WIRED">
            <a:extLst>
              <a:ext uri="{FF2B5EF4-FFF2-40B4-BE49-F238E27FC236}">
                <a16:creationId xmlns:a16="http://schemas.microsoft.com/office/drawing/2014/main" id="{D32F72C3-05E3-9E4A-AE65-E1D677541A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0FE32EE-3879-AA4A-877B-839F4E0C35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9" y="941832"/>
            <a:ext cx="10506456" cy="2057400"/>
          </a:xfrm>
        </p:spPr>
        <p:txBody>
          <a:bodyPr anchor="b">
            <a:normAutofit/>
          </a:bodyPr>
          <a:lstStyle/>
          <a:p>
            <a:r>
              <a:rPr lang="en-US" sz="5000" dirty="0"/>
              <a:t>COVID Forecasting: A summary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0140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3241202"/>
            <a:ext cx="10506456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7D3813-0B60-BA42-98C1-261ED7770F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8" y="3502152"/>
            <a:ext cx="10506456" cy="31438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/>
              <a:t>COVID is an extremely complex problem to forecast! It requires:</a:t>
            </a:r>
          </a:p>
          <a:p>
            <a:r>
              <a:rPr lang="en-US" sz="2000" dirty="0"/>
              <a:t>Joining many different data sources to capture the nuances of spread.</a:t>
            </a:r>
          </a:p>
          <a:p>
            <a:r>
              <a:rPr lang="en-US" sz="2000" dirty="0"/>
              <a:t>Leveraging the latest techniques in computer vision and representation learning to form good county representations. </a:t>
            </a:r>
          </a:p>
          <a:p>
            <a:r>
              <a:rPr lang="en-US" sz="2000" dirty="0"/>
              <a:t>Finding good time series models that can generalize to out of distribution events. </a:t>
            </a:r>
          </a:p>
          <a:p>
            <a:r>
              <a:rPr lang="en-US" sz="2000" dirty="0"/>
              <a:t>Utilizing the latest research in multi-model fusion to fuse county representations with temporal.</a:t>
            </a:r>
          </a:p>
          <a:p>
            <a:r>
              <a:rPr lang="en-US" sz="2000" dirty="0"/>
              <a:t>Having domain experts to evaluate the quality of learned models.</a:t>
            </a:r>
          </a:p>
          <a:p>
            <a:pPr marL="0" indent="0">
              <a:buNone/>
            </a:pPr>
            <a:r>
              <a:rPr lang="en-US" sz="2000" b="1" dirty="0"/>
              <a:t>However, we have a skilled team of both time series and ML experts as well as domain experts.</a:t>
            </a:r>
          </a:p>
          <a:p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979825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701</Words>
  <Application>Microsoft Macintosh PowerPoint</Application>
  <PresentationFormat>Widescreen</PresentationFormat>
  <Paragraphs>73</Paragraphs>
  <Slides>10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COVID-19 Pandemic Dashboard</vt:lpstr>
      <vt:lpstr>Current COVID Model deficiencies </vt:lpstr>
      <vt:lpstr>Our COVID Models</vt:lpstr>
      <vt:lpstr>What the dashboard will contain</vt:lpstr>
      <vt:lpstr>Main methodology: A high level overview</vt:lpstr>
      <vt:lpstr>Data Sources</vt:lpstr>
      <vt:lpstr>Forecasting Approaches </vt:lpstr>
      <vt:lpstr>Example result: Cook County IL</vt:lpstr>
      <vt:lpstr>COVID Forecasting: A summary</vt:lpstr>
      <vt:lpstr>Further resources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COVID-19 Pandemic Dashboard</dc:title>
  <dc:creator>Isaac godfried</dc:creator>
  <cp:lastModifiedBy>Isaac godfried</cp:lastModifiedBy>
  <cp:revision>9</cp:revision>
  <dcterms:created xsi:type="dcterms:W3CDTF">2020-08-24T06:38:02Z</dcterms:created>
  <dcterms:modified xsi:type="dcterms:W3CDTF">2020-08-24T06:41:12Z</dcterms:modified>
</cp:coreProperties>
</file>